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7"/>
  </p:notesMasterIdLst>
  <p:handoutMasterIdLst>
    <p:handoutMasterId r:id="rId38"/>
  </p:handoutMasterIdLst>
  <p:sldIdLst>
    <p:sldId id="274" r:id="rId3"/>
    <p:sldId id="276" r:id="rId4"/>
    <p:sldId id="420" r:id="rId5"/>
    <p:sldId id="428" r:id="rId6"/>
    <p:sldId id="429" r:id="rId7"/>
    <p:sldId id="432" r:id="rId8"/>
    <p:sldId id="433" r:id="rId9"/>
    <p:sldId id="434" r:id="rId10"/>
    <p:sldId id="430" r:id="rId11"/>
    <p:sldId id="431" r:id="rId12"/>
    <p:sldId id="470" r:id="rId13"/>
    <p:sldId id="471" r:id="rId14"/>
    <p:sldId id="444" r:id="rId15"/>
    <p:sldId id="448" r:id="rId16"/>
    <p:sldId id="436" r:id="rId17"/>
    <p:sldId id="437" r:id="rId18"/>
    <p:sldId id="442" r:id="rId19"/>
    <p:sldId id="438" r:id="rId20"/>
    <p:sldId id="446" r:id="rId21"/>
    <p:sldId id="447" r:id="rId22"/>
    <p:sldId id="449" r:id="rId23"/>
    <p:sldId id="450" r:id="rId24"/>
    <p:sldId id="451" r:id="rId25"/>
    <p:sldId id="445" r:id="rId26"/>
    <p:sldId id="435" r:id="rId27"/>
    <p:sldId id="439" r:id="rId28"/>
    <p:sldId id="440" r:id="rId29"/>
    <p:sldId id="452" r:id="rId30"/>
    <p:sldId id="453" r:id="rId31"/>
    <p:sldId id="472" r:id="rId32"/>
    <p:sldId id="427" r:id="rId33"/>
    <p:sldId id="412" r:id="rId34"/>
    <p:sldId id="413" r:id="rId35"/>
    <p:sldId id="414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533" autoAdjust="0"/>
  </p:normalViewPr>
  <p:slideViewPr>
    <p:cSldViewPr>
      <p:cViewPr varScale="1">
        <p:scale>
          <a:sx n="86" d="100"/>
          <a:sy n="86" d="100"/>
        </p:scale>
        <p:origin x="-72" y="-21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5/17/2017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5/17/2017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Practice/Index/534#4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judge.softuni.bg/Contests/Practice/Index/534#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534#7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534#5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udge.softuni.bg/Contests/Practice/Index/156#9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judge.softuni.bg/Contests/Practice/Index/156#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judge.softuni.bg/Contests/Practice/Index/534#9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judge.softuni.bg/Contests/Practice/Index/534#2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534#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45.png"/><Relationship Id="rId7" Type="http://schemas.openxmlformats.org/officeDocument/2006/relationships/image" Target="../media/image3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9.png"/><Relationship Id="rId14" Type="http://schemas.openxmlformats.org/officeDocument/2006/relationships/hyperlink" Target="http://www.indeavr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s://softuni.bg/forum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5" Type="http://schemas.openxmlformats.org/officeDocument/2006/relationships/image" Target="../media/image50.png"/><Relationship Id="rId10" Type="http://schemas.openxmlformats.org/officeDocument/2006/relationships/image" Target="../media/image47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Relationship Id="rId1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udge.softuni.bg/Contests/Practice/Index/534#1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udge.softuni.bg/Contests/Practice/Index/534#1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Practice/Index/534#1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534#1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534#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685800"/>
            <a:ext cx="8215099" cy="1095352"/>
          </a:xfrm>
        </p:spPr>
        <p:txBody>
          <a:bodyPr>
            <a:normAutofit/>
          </a:bodyPr>
          <a:lstStyle/>
          <a:p>
            <a:r>
              <a:rPr lang="bg-BG" dirty="0"/>
              <a:t>Работа с по-сложни цикли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828800"/>
            <a:ext cx="8215099" cy="701700"/>
          </a:xfrm>
        </p:spPr>
        <p:txBody>
          <a:bodyPr>
            <a:normAutofit fontScale="92500"/>
          </a:bodyPr>
          <a:lstStyle/>
          <a:p>
            <a:r>
              <a:rPr lang="bg-BG" dirty="0"/>
              <a:t>Цикли със стъпка, </a:t>
            </a:r>
            <a:r>
              <a:rPr lang="en-US" dirty="0"/>
              <a:t>While, Do…While</a:t>
            </a:r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0812" y="3505200"/>
            <a:ext cx="2405705" cy="26401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841225" y="3384408"/>
            <a:ext cx="1240211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сложни</a:t>
            </a:r>
            <a:b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цикли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4899"/>
            <a:ext cx="3187613" cy="525135"/>
          </a:xfrm>
        </p:spPr>
        <p:txBody>
          <a:bodyPr/>
          <a:lstStyle/>
          <a:p>
            <a:r>
              <a:rPr lang="bg-BG" noProof="1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4798"/>
            <a:ext cx="3187614" cy="444343"/>
          </a:xfrm>
        </p:spPr>
        <p:txBody>
          <a:bodyPr/>
          <a:lstStyle/>
          <a:p>
            <a:r>
              <a:rPr lang="bg-BG" noProof="1"/>
              <a:t>трейнърски</a:t>
            </a:r>
            <a:r>
              <a:rPr lang="bg-BG" dirty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79925"/>
            <a:ext cx="3187613" cy="382788"/>
          </a:xfrm>
        </p:spPr>
        <p:txBody>
          <a:bodyPr/>
          <a:lstStyle/>
          <a:p>
            <a:r>
              <a:rPr lang="bg-BG" sz="2000" dirty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http://softuni.bg</a:t>
            </a:r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7389812" y="2819400"/>
            <a:ext cx="4090546" cy="3389149"/>
            <a:chOff x="7558418" y="2819400"/>
            <a:chExt cx="3921940" cy="33891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Да се въведе число в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диапазона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…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en-US" dirty="0"/>
              <a:t>]</a:t>
            </a:r>
            <a:endParaRPr lang="bg-BG" dirty="0"/>
          </a:p>
          <a:p>
            <a:pPr lvl="1"/>
            <a:r>
              <a:rPr lang="bg-BG" dirty="0"/>
              <a:t>При невалидно число да се въведе отново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Число в диапазона </a:t>
            </a:r>
            <a:r>
              <a:rPr lang="en-US" dirty="0"/>
              <a:t>[1…100]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653872"/>
            <a:ext cx="10366376" cy="32624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num; cin &gt;&gt; num;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 &lt; 1 || num &gt; 100)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cout &lt;&lt; "Invalid number!\n";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cin &gt;&gt; num;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cout &lt;&lt; "The number is: " &lt;&lt; num &lt;&lt; endl;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0960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judge.softuni.bg/Contests/Practice/Index/534#4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098" name="Picture 2" descr="http://www.clker.com/cliparts/C/l/0/D/3/Q/reload-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2925269"/>
            <a:ext cx="1971690" cy="174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317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070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780637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/>
              <a:t>Цикли със стъпка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/>
              <a:t>while </a:t>
            </a:r>
            <a:r>
              <a:rPr lang="bg-BG" dirty="0"/>
              <a:t>цикъл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369005" y="990600"/>
            <a:ext cx="3921940" cy="3389149"/>
            <a:chOff x="7558418" y="2819400"/>
            <a:chExt cx="3921940" cy="33891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636" y="1638642"/>
            <a:ext cx="2688569" cy="268856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413157" y="1728902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5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82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99212"/>
            <a:ext cx="10363200" cy="820600"/>
          </a:xfrm>
        </p:spPr>
        <p:txBody>
          <a:bodyPr/>
          <a:lstStyle/>
          <a:p>
            <a:r>
              <a:rPr lang="bg-BG" dirty="0"/>
              <a:t>Най-голям общ делител (НОД)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Алгоритъм на Евклид</a:t>
            </a:r>
            <a:endParaRPr lang="en-US" dirty="0"/>
          </a:p>
        </p:txBody>
      </p:sp>
      <p:pic>
        <p:nvPicPr>
          <p:cNvPr id="4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033" y="1295400"/>
            <a:ext cx="2670050" cy="3216926"/>
          </a:xfrm>
          <a:prstGeom prst="roundRect">
            <a:avLst>
              <a:gd name="adj" fmla="val 1806"/>
            </a:avLst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mages.tutorvista.com/cms/images/113/hcd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65" y="1295401"/>
            <a:ext cx="4873644" cy="3216924"/>
          </a:xfrm>
          <a:prstGeom prst="roundRect">
            <a:avLst>
              <a:gd name="adj" fmla="val 16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7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Най-голям общ делител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НОД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 две естествени числа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/>
              <a:t>е най-голямото число, което дели едновременно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/>
              <a:t>без остатък</a:t>
            </a:r>
          </a:p>
          <a:p>
            <a:pPr lvl="1">
              <a:lnSpc>
                <a:spcPct val="110000"/>
              </a:lnSpc>
            </a:pPr>
            <a:r>
              <a:rPr lang="bg-BG" sz="3000" dirty="0"/>
              <a:t>НОД(</a:t>
            </a:r>
            <a:r>
              <a:rPr lang="en-US" sz="3000" dirty="0"/>
              <a:t>24, 16</a:t>
            </a:r>
            <a:r>
              <a:rPr lang="bg-BG" sz="3000" dirty="0"/>
              <a:t>)</a:t>
            </a:r>
            <a:r>
              <a:rPr lang="en-US" sz="3000" dirty="0"/>
              <a:t> = 8</a:t>
            </a:r>
            <a:endParaRPr lang="bg-BG" sz="3000" dirty="0"/>
          </a:p>
          <a:p>
            <a:pPr lvl="1">
              <a:lnSpc>
                <a:spcPct val="110000"/>
              </a:lnSpc>
            </a:pPr>
            <a:r>
              <a:rPr lang="bg-BG" sz="3000" dirty="0"/>
              <a:t>НОД(67</a:t>
            </a:r>
            <a:r>
              <a:rPr lang="en-US" sz="3000" dirty="0"/>
              <a:t>, 1</a:t>
            </a:r>
            <a:r>
              <a:rPr lang="bg-BG" sz="3000" dirty="0"/>
              <a:t>8)</a:t>
            </a:r>
            <a:r>
              <a:rPr lang="en-US" sz="3000" dirty="0"/>
              <a:t> = </a:t>
            </a:r>
            <a:r>
              <a:rPr lang="bg-BG" sz="3000" dirty="0"/>
              <a:t>1</a:t>
            </a:r>
          </a:p>
          <a:p>
            <a:pPr>
              <a:lnSpc>
                <a:spcPct val="110000"/>
              </a:lnSpc>
            </a:pPr>
            <a:r>
              <a:rPr lang="bg-BG" sz="3200" dirty="0"/>
              <a:t>Алгоритъм на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Евклид</a:t>
            </a:r>
            <a:r>
              <a:rPr lang="bg-BG" sz="3200" dirty="0"/>
              <a:t> за намиране на НОД</a:t>
            </a:r>
            <a:r>
              <a:rPr lang="en-US" sz="3200" dirty="0"/>
              <a:t>:</a:t>
            </a:r>
            <a:endParaRPr lang="bg-BG" sz="3200" dirty="0"/>
          </a:p>
          <a:p>
            <a:pPr lvl="1">
              <a:lnSpc>
                <a:spcPct val="110000"/>
              </a:lnSpc>
            </a:pPr>
            <a:r>
              <a:rPr lang="bg-BG" sz="3000" dirty="0"/>
              <a:t>Докато не достигнем остатък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pPr lvl="2">
              <a:lnSpc>
                <a:spcPct val="110000"/>
              </a:lnSpc>
            </a:pPr>
            <a:r>
              <a:rPr lang="bg-BG" sz="2800" dirty="0"/>
              <a:t>Делим по-голямото число на по-малкото</a:t>
            </a:r>
          </a:p>
          <a:p>
            <a:pPr lvl="2">
              <a:lnSpc>
                <a:spcPct val="110000"/>
              </a:lnSpc>
            </a:pPr>
            <a:r>
              <a:rPr lang="bg-BG" sz="2800" dirty="0"/>
              <a:t>Взимаме остатъка от делението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Най-голям общ делител</a:t>
            </a:r>
            <a:r>
              <a:rPr lang="en-US" dirty="0"/>
              <a:t> (</a:t>
            </a:r>
            <a:r>
              <a:rPr lang="bg-BG" dirty="0"/>
              <a:t>НОД</a:t>
            </a:r>
            <a:r>
              <a:rPr lang="en-US" dirty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3747289" y="2389496"/>
            <a:ext cx="3490123" cy="1196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НОД(12</a:t>
            </a:r>
            <a:r>
              <a:rPr lang="en-US" sz="3000" dirty="0">
                <a:solidFill>
                  <a:prstClr val="white"/>
                </a:solidFill>
              </a:rPr>
              <a:t>, </a:t>
            </a:r>
            <a:r>
              <a:rPr lang="bg-BG" sz="3000" dirty="0">
                <a:solidFill>
                  <a:prstClr val="white"/>
                </a:solidFill>
              </a:rPr>
              <a:t>24)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>
                <a:solidFill>
                  <a:prstClr val="white"/>
                </a:solidFill>
              </a:rPr>
              <a:t>12</a:t>
            </a:r>
            <a:endParaRPr lang="en-US" sz="3000" dirty="0">
              <a:solidFill>
                <a:prstClr val="white"/>
              </a:solidFill>
            </a:endParaRP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НОД(15, 9) = 3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384444" y="4060208"/>
            <a:ext cx="3196368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b ≠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oldB =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 = a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 = oldB;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а;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89812" y="2389495"/>
            <a:ext cx="3490123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</a:t>
            </a:r>
            <a:r>
              <a:rPr lang="en-US" sz="3000" dirty="0">
                <a:solidFill>
                  <a:prstClr val="white"/>
                </a:solidFill>
              </a:rPr>
              <a:t>10, 10</a:t>
            </a:r>
            <a:r>
              <a:rPr lang="bg-BG" sz="3000" dirty="0">
                <a:solidFill>
                  <a:prstClr val="white"/>
                </a:solidFill>
              </a:rPr>
              <a:t>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>
                <a:solidFill>
                  <a:prstClr val="white"/>
                </a:solidFill>
              </a:rPr>
              <a:t>1</a:t>
            </a:r>
            <a:r>
              <a:rPr lang="en-US" sz="3000" dirty="0">
                <a:solidFill>
                  <a:prstClr val="white"/>
                </a:solidFill>
              </a:rPr>
              <a:t>0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</a:t>
            </a:r>
            <a:r>
              <a:rPr lang="en-US" sz="3000" dirty="0">
                <a:solidFill>
                  <a:prstClr val="white"/>
                </a:solidFill>
              </a:rPr>
              <a:t>100, 88</a:t>
            </a:r>
            <a:r>
              <a:rPr lang="bg-BG" sz="3000" dirty="0">
                <a:solidFill>
                  <a:prstClr val="white"/>
                </a:solidFill>
              </a:rPr>
              <a:t>) = </a:t>
            </a:r>
            <a:r>
              <a:rPr lang="en-US" sz="3000" dirty="0">
                <a:solidFill>
                  <a:prstClr val="white"/>
                </a:solidFill>
              </a:rPr>
              <a:t>4</a:t>
            </a:r>
            <a:endParaRPr lang="bg-BG" sz="3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096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Да се въведат цели числа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/>
              <a:t> и да се намери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НОД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Алгоритъм на Евклид за НОД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91749"/>
            <a:ext cx="10366376" cy="39518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a; cin &gt;&gt; a;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b; cin &gt;&gt; b;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(b !=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oldB =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b = a %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 = oldB;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Cout &lt;&lt; 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GCD =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&lt;&lt;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&lt;&lt; endl;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judge.softuni.bg/Contests/Practice/Index/534#1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146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786" y="2971800"/>
            <a:ext cx="2297151" cy="276765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870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814" y="4970600"/>
            <a:ext cx="11125198" cy="820600"/>
          </a:xfrm>
        </p:spPr>
        <p:txBody>
          <a:bodyPr/>
          <a:lstStyle/>
          <a:p>
            <a:r>
              <a:rPr lang="en-US" dirty="0"/>
              <a:t>Do…While </a:t>
            </a:r>
            <a:r>
              <a:rPr lang="bg-BG" dirty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1814" y="5757966"/>
            <a:ext cx="11125198" cy="719034"/>
          </a:xfrm>
        </p:spPr>
        <p:txBody>
          <a:bodyPr/>
          <a:lstStyle/>
          <a:p>
            <a:r>
              <a:rPr lang="bg-BG" dirty="0"/>
              <a:t>Повторение докато</a:t>
            </a:r>
            <a:r>
              <a:rPr lang="en-US" dirty="0"/>
              <a:t> </a:t>
            </a:r>
            <a:r>
              <a:rPr lang="bg-BG" dirty="0"/>
              <a:t>е</a:t>
            </a:r>
            <a:r>
              <a:rPr lang="en-US" dirty="0"/>
              <a:t> </a:t>
            </a:r>
            <a:r>
              <a:rPr lang="bg-BG" dirty="0"/>
              <a:t>изпълнено условието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18212" y="609600"/>
            <a:ext cx="0" cy="609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875212" y="3034134"/>
            <a:ext cx="2286000" cy="1589174"/>
            <a:chOff x="4875212" y="3186534"/>
            <a:chExt cx="2286000" cy="1589174"/>
          </a:xfrm>
        </p:grpSpPr>
        <p:sp>
          <p:nvSpPr>
            <p:cNvPr id="10" name="Flowchart: Decision 9"/>
            <p:cNvSpPr/>
            <p:nvPr/>
          </p:nvSpPr>
          <p:spPr>
            <a:xfrm>
              <a:off x="4875212" y="3186534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06016" y="3694221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75212" y="1219200"/>
            <a:ext cx="2286000" cy="926910"/>
            <a:chOff x="2586252" y="1101100"/>
            <a:chExt cx="2286000" cy="926910"/>
          </a:xfrm>
        </p:grpSpPr>
        <p:sp>
          <p:nvSpPr>
            <p:cNvPr id="15" name="Rectangle 14"/>
            <p:cNvSpPr/>
            <p:nvPr/>
          </p:nvSpPr>
          <p:spPr>
            <a:xfrm>
              <a:off x="2586252" y="1101100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35477" y="1309897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8" name="Elbow Connector 17"/>
          <p:cNvCxnSpPr>
            <a:endCxn id="15" idx="1"/>
          </p:cNvCxnSpPr>
          <p:nvPr/>
        </p:nvCxnSpPr>
        <p:spPr>
          <a:xfrm rot="16200000" flipV="1">
            <a:off x="3950677" y="2607191"/>
            <a:ext cx="2158041" cy="308969"/>
          </a:xfrm>
          <a:prstGeom prst="bentConnector4">
            <a:avLst>
              <a:gd name="adj1" fmla="val 52"/>
              <a:gd name="adj2" fmla="val 39484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>
            <a:off x="7008812" y="3828721"/>
            <a:ext cx="1219200" cy="585956"/>
          </a:xfrm>
          <a:prstGeom prst="bentConnector3">
            <a:avLst>
              <a:gd name="adj1" fmla="val 10037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6320" y="3272135"/>
            <a:ext cx="98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/>
              <a:t>вярно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039304" y="3272135"/>
            <a:ext cx="1310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/>
              <a:t>невярно</a:t>
            </a:r>
            <a:endParaRPr lang="en-US" b="1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85" y="2146110"/>
            <a:ext cx="2512427" cy="18937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470259" y="1685668"/>
            <a:ext cx="3581401" cy="2429132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386602" y="2784561"/>
              <a:ext cx="1435203" cy="476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do-while</a:t>
              </a:r>
            </a:p>
          </p:txBody>
        </p:sp>
      </p:grpSp>
      <p:cxnSp>
        <p:nvCxnSpPr>
          <p:cNvPr id="12" name="Straight Arrow Connector 11"/>
          <p:cNvCxnSpPr>
            <a:endCxn id="10" idx="0"/>
          </p:cNvCxnSpPr>
          <p:nvPr/>
        </p:nvCxnSpPr>
        <p:spPr>
          <a:xfrm>
            <a:off x="6018212" y="2133600"/>
            <a:ext cx="0" cy="900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145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За естествено число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/>
              <a:t> да се изчисли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n!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/>
              <a:t> * …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  <a:p>
            <a:pPr lvl="1"/>
            <a:r>
              <a:rPr lang="bg-BG" dirty="0"/>
              <a:t>Пример: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/>
              <a:t> *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en-US" dirty="0"/>
              <a:t> *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dirty="0"/>
              <a:t> </a:t>
            </a:r>
            <a:r>
              <a:rPr lang="bg-BG" dirty="0"/>
              <a:t>=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120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Изчисляване на факториел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590800"/>
            <a:ext cx="10366376" cy="3367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n; cin &gt;&gt;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long fact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fact = fact *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cout &lt;&lt; fact &lt;&lt; endl;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judge.softuni.bg/Contests/Practice/Index/534#7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61412" y="2950899"/>
            <a:ext cx="20217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n!</a:t>
            </a:r>
          </a:p>
        </p:txBody>
      </p:sp>
    </p:spTree>
    <p:extLst>
      <p:ext uri="{BB962C8B-B14F-4D97-AF65-F5344CB8AC3E}">
        <p14:creationId xmlns:p14="http://schemas.microsoft.com/office/powerpoint/2010/main" val="3267403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сумират цифрите на цяло положително число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5634: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 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 </a:t>
            </a:r>
            <a:r>
              <a:rPr lang="en-US" dirty="0"/>
              <a:t>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 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</a:t>
            </a:r>
            <a:r>
              <a:rPr lang="en-US" dirty="0"/>
              <a:t>=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Сумиране на цифрите на число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590800"/>
            <a:ext cx="10366376" cy="3367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n; cin &gt;&gt;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= sum +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% 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/ 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cout &lt;&lt; "Sum of digits: " &lt;&lt; sum &lt;&lt; endl;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judge.softuni.bg/Contests/Practice/Index/534#5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246812" y="3268641"/>
            <a:ext cx="4419600" cy="1143000"/>
          </a:xfrm>
          <a:prstGeom prst="wedgeRoundRectCallout">
            <a:avLst>
              <a:gd name="adj1" fmla="val -61525"/>
              <a:gd name="adj2" fmla="val 443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връща последната цифра на числото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488084" y="4735169"/>
            <a:ext cx="6434224" cy="654034"/>
          </a:xfrm>
          <a:prstGeom prst="wedgeRoundRectCallout">
            <a:avLst>
              <a:gd name="adj1" fmla="val -60432"/>
              <a:gd name="adj2" fmla="val -379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изтрива последната цифра на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55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l="5883" t="9229" r="6685" b="9229"/>
          <a:stretch/>
        </p:blipFill>
        <p:spPr>
          <a:xfrm>
            <a:off x="2762534" y="1600200"/>
            <a:ext cx="6622126" cy="3564254"/>
          </a:xfrm>
          <a:prstGeom prst="roundRect">
            <a:avLst>
              <a:gd name="adj" fmla="val 3432"/>
            </a:avLst>
          </a:prstGeom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214" y="5504000"/>
            <a:ext cx="10820398" cy="820600"/>
          </a:xfrm>
        </p:spPr>
        <p:txBody>
          <a:bodyPr/>
          <a:lstStyle/>
          <a:p>
            <a:r>
              <a:rPr lang="bg-BG" dirty="0"/>
              <a:t>Безкрайни цикли и оператор </a:t>
            </a:r>
            <a:r>
              <a:rPr lang="en-US" dirty="0">
                <a:latin typeface="Consolas" panose="020B0609020204030204" pitchFamily="49" charset="0"/>
              </a:rPr>
              <a:t>break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192963" y="1733223"/>
            <a:ext cx="2193746" cy="2193746"/>
            <a:chOff x="7740739" y="1887573"/>
            <a:chExt cx="2193746" cy="2193746"/>
          </a:xfrm>
        </p:grpSpPr>
        <p:pic>
          <p:nvPicPr>
            <p:cNvPr id="2058" name="Picture 10" descr="https://cdn3.iconfinder.com/data/icons/UltimateGnome/256x256/actions/go-jum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09691">
              <a:off x="7740739" y="1887573"/>
              <a:ext cx="2193746" cy="2193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 rot="937806">
              <a:off x="8184463" y="2237096"/>
              <a:ext cx="1170513" cy="381000"/>
            </a:xfrm>
            <a:prstGeom prst="rect">
              <a:avLst/>
            </a:prstGeom>
            <a:noFill/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break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 rot="2657645">
            <a:off x="4765364" y="3120717"/>
            <a:ext cx="26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>
                <a:solidFill>
                  <a:schemeClr val="accent6">
                    <a:lumMod val="50000"/>
                  </a:schemeClr>
                </a:solidFill>
              </a:rPr>
              <a:t>безкраен цикъл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7" name="Picture 10" descr="https://cdn3.iconfinder.com/data/icons/UltimateGnome/256x256/actions/go-ju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9882" flipH="1">
            <a:off x="1535629" y="2077885"/>
            <a:ext cx="2441854" cy="21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 rot="20486230">
            <a:off x="2190946" y="2313153"/>
            <a:ext cx="1203749" cy="466362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658329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Безкраен цикъл </a:t>
            </a:r>
            <a:r>
              <a:rPr lang="bg-BG" dirty="0"/>
              <a:t>е когато повтаряме нещо до безкрайност: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Безкраен 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81200"/>
            <a:ext cx="10366376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(true)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cout &lt;&lt; "Infinite loop" &lt;&lt; endl;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4336363"/>
            <a:ext cx="10366376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(;;) // 'for' ever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cout &lt;&lt; "Infinite loop" &lt;&lt; endl;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122" name="Picture 2" descr="http://www.infiniteimpactmsu.com/s/811/images/editor/infinite_impact/infinite-impact-ico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417" y="2421852"/>
            <a:ext cx="2052637" cy="110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954" y="4839416"/>
            <a:ext cx="1969179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50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7808997" cy="5530010"/>
          </a:xfrm>
        </p:spPr>
        <p:txBody>
          <a:bodyPr>
            <a:normAutofit/>
          </a:bodyPr>
          <a:lstStyle/>
          <a:p>
            <a:pPr lvl="0"/>
            <a:r>
              <a:rPr lang="bg-BG" dirty="0"/>
              <a:t>По-сложни конструкции за цикъл:</a:t>
            </a:r>
            <a:endParaRPr lang="en-US" dirty="0"/>
          </a:p>
          <a:p>
            <a:pPr lvl="1"/>
            <a:r>
              <a:rPr lang="bg-BG" dirty="0"/>
              <a:t>цикъл със стъпка</a:t>
            </a:r>
          </a:p>
          <a:p>
            <a:pPr lvl="1"/>
            <a:r>
              <a:rPr lang="bg-BG" dirty="0"/>
              <a:t>цикъл с намаляваща стъпка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/>
              <a:t>цикъл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/>
              <a:t>цикъл</a:t>
            </a:r>
            <a:endParaRPr lang="en-US" dirty="0"/>
          </a:p>
          <a:p>
            <a:pPr lvl="1"/>
            <a:r>
              <a:rPr lang="bg-BG" dirty="0"/>
              <a:t>безкраен цикъл и 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</a:p>
          <a:p>
            <a:pPr lvl="0"/>
            <a:r>
              <a:rPr lang="bg-BG" dirty="0"/>
              <a:t>По-сложни задачи с вложени цикли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770812" y="1243633"/>
            <a:ext cx="3827607" cy="4928567"/>
            <a:chOff x="7860965" y="1217225"/>
            <a:chExt cx="3827607" cy="49285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0965" y="1549758"/>
              <a:ext cx="3564398" cy="4596034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9766411" y="1217225"/>
              <a:ext cx="1922161" cy="1678375"/>
              <a:chOff x="7558418" y="2564463"/>
              <a:chExt cx="4019280" cy="364408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8418" y="3391125"/>
                <a:ext cx="3737958" cy="281742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8827" y="2564463"/>
                <a:ext cx="1728871" cy="168670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bg-BG" sz="3200" dirty="0"/>
                  <a:t>Едно число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/>
                  <a:t> </a:t>
                </a:r>
                <a:r>
                  <a:rPr lang="bg-BG" sz="3200" dirty="0"/>
                  <a:t>е </a:t>
                </a:r>
                <a:r>
                  <a:rPr lang="bg-BG" sz="3200" dirty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/>
                  <a:t>, ако се дели единствено на </a:t>
                </a:r>
                <a:r>
                  <a:rPr lang="bg-BG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bg-BG" sz="3200" dirty="0"/>
                  <a:t> и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Прости числа: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5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7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11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13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17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19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23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29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31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37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41</a:t>
                </a:r>
                <a:r>
                  <a:rPr lang="bg-BG" sz="3000" dirty="0"/>
                  <a:t>,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 43</a:t>
                </a:r>
                <a:r>
                  <a:rPr lang="bg-BG" sz="3000" dirty="0"/>
                  <a:t>, …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Непрости (композитни) числа: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10</a:t>
                </a:r>
                <a:r>
                  <a:rPr lang="bg-BG" sz="3000" dirty="0"/>
                  <a:t> = 2 * 5,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21 </a:t>
                </a:r>
                <a:r>
                  <a:rPr lang="bg-BG" sz="3000" dirty="0"/>
                  <a:t>= 3 * 7,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143</a:t>
                </a:r>
                <a:r>
                  <a:rPr lang="bg-BG" sz="3000" dirty="0"/>
                  <a:t> = 13 * 11</a:t>
                </a:r>
              </a:p>
              <a:p>
                <a:pPr>
                  <a:lnSpc>
                    <a:spcPct val="110000"/>
                  </a:lnSpc>
                </a:pPr>
                <a:r>
                  <a:rPr lang="bg-BG" sz="3200" dirty="0"/>
                  <a:t>Едно число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/>
                  <a:t> </a:t>
                </a:r>
                <a:r>
                  <a:rPr lang="bg-BG" sz="3200" dirty="0"/>
                  <a:t>е просто, ако се дели</a:t>
                </a:r>
                <a:r>
                  <a:rPr lang="en-US" sz="3200" dirty="0"/>
                  <a:t> </a:t>
                </a:r>
                <a:r>
                  <a:rPr lang="bg-BG" sz="3200" dirty="0"/>
                  <a:t>на число между </a:t>
                </a:r>
                <a:r>
                  <a:rPr lang="bg-BG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bg-BG" sz="3200" dirty="0"/>
                  <a:t> и</a:t>
                </a:r>
                <a:r>
                  <a:rPr lang="en-US" sz="3200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n-1</a:t>
                </a:r>
                <a:endParaRPr lang="en-US" sz="32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bg-BG" sz="3200" dirty="0"/>
                  <a:t>Алгоритъм за проверка дали число е </a:t>
                </a:r>
                <a:r>
                  <a:rPr lang="bg-BG" sz="3200" dirty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/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Проверяваме дали 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/>
                  <a:t>се дели на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/>
                  <a:t>, …, </a:t>
                </a:r>
                <a:r>
                  <a:rPr lang="en-US" sz="3000" dirty="0">
                    <a:solidFill>
                      <a:schemeClr val="tx2">
                        <a:lumMod val="75000"/>
                      </a:schemeClr>
                    </a:solidFill>
                  </a:rPr>
                  <a:t>n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-1</a:t>
                </a: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/>
                  <a:t>Ако се раздели, значи е композитно</a:t>
                </a: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/>
                  <a:t>Ако не се раздели, значи е просто</a:t>
                </a:r>
                <a:endParaRPr lang="en-US" dirty="0"/>
              </a:p>
              <a:p>
                <a:pPr marL="304747" lvl="1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/>
                  <a:t>Оптимизация: вместо до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n-1</a:t>
                </a:r>
                <a:r>
                  <a:rPr lang="en-US" dirty="0"/>
                  <a:t> </a:t>
                </a:r>
                <a:r>
                  <a:rPr lang="bg-BG" dirty="0"/>
                  <a:t>да се проверяват делители до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endParaRPr lang="en-US" b="1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  <a:blipFill rotWithShape="0">
                <a:blip r:embed="rId2"/>
                <a:stretch>
                  <a:fillRect l="-1033" t="-1641" b="-3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Прости числа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169" y="3772557"/>
            <a:ext cx="2385443" cy="20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95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900" dirty="0"/>
              <a:t>Проверка за просто число. Оператор </a:t>
            </a:r>
            <a:r>
              <a:rPr lang="en-US" sz="3900" dirty="0"/>
              <a:t>break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234619"/>
            <a:ext cx="10366376" cy="44927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n; cin &gt;&gt; n;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prime = true;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2; i &lt;= sqrt(n); i++)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(n % i == 0) 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 = false;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(prime) cout &lt;&lt; "Prime" &lt;&lt; endl;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cout &lt;&lt; "Not prime" &lt;&lt; endl;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9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656012" y="4038600"/>
            <a:ext cx="4294496" cy="704249"/>
          </a:xfrm>
          <a:prstGeom prst="wedgeRoundRectCallout">
            <a:avLst>
              <a:gd name="adj1" fmla="val -63233"/>
              <a:gd name="adj2" fmla="val -303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излиза от цикъла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10800000" flipV="1">
            <a:off x="878367" y="4191000"/>
            <a:ext cx="1074300" cy="838200"/>
          </a:xfrm>
          <a:prstGeom prst="bentConnector3">
            <a:avLst>
              <a:gd name="adj1" fmla="val 139801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418" y="3860442"/>
            <a:ext cx="2432515" cy="19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7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Да се напише програма, която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въвежда четно число</a:t>
            </a:r>
          </a:p>
          <a:p>
            <a:pPr lvl="1"/>
            <a:r>
              <a:rPr lang="bg-BG" sz="3000" dirty="0"/>
              <a:t>При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невалидно число </a:t>
            </a:r>
            <a:r>
              <a:rPr lang="bg-BG" sz="3000" dirty="0"/>
              <a:t>да връща към повторно въвеждане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Оператор </a:t>
            </a:r>
            <a:r>
              <a:rPr lang="en-US" dirty="0"/>
              <a:t>break </a:t>
            </a:r>
            <a:r>
              <a:rPr lang="bg-BG" dirty="0"/>
              <a:t>в безкраен цикъл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2188" y="2543616"/>
            <a:ext cx="10207624" cy="3933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(true)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cout &lt;&lt; "Enter even number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";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cin &gt;&gt;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(n % 2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even number </a:t>
            </a:r>
            <a:r>
              <a:rPr lang="bg-BG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exit from the loop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cout &lt;&lt; "The number is not even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\n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cout &lt;&lt; "Even number entered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"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&lt;&lt;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n;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261617" y="2636037"/>
            <a:ext cx="2216908" cy="1288800"/>
            <a:chOff x="9094190" y="2597400"/>
            <a:chExt cx="2216908" cy="1288800"/>
          </a:xfrm>
        </p:grpSpPr>
        <p:pic>
          <p:nvPicPr>
            <p:cNvPr id="7" name="Picture 2" descr="http://www.infiniteimpactmsu.com/s/811/images/editor/infinite_impact/infinite-impact-icon-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4190" y="2970223"/>
              <a:ext cx="1698540" cy="915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5891" y="2597400"/>
              <a:ext cx="1165207" cy="957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397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Справяне с грешни числа: </a:t>
            </a:r>
            <a:r>
              <a:rPr lang="en-US" dirty="0">
                <a:latin typeface="Consolas" panose="020B0609020204030204" pitchFamily="49" charset="0"/>
              </a:rPr>
              <a:t>try</a:t>
            </a:r>
            <a:r>
              <a:rPr lang="en-US" dirty="0"/>
              <a:t> … </a:t>
            </a:r>
            <a:r>
              <a:rPr lang="en-US" dirty="0">
                <a:latin typeface="Consolas" panose="020B0609020204030204" pitchFamily="49" charset="0"/>
              </a:rPr>
              <a:t>catch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1117242"/>
            <a:ext cx="10664824" cy="49182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even number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n; cin &gt;&gt;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(n % 2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number is not even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Catch(…)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Console.WriteLine("Invalid number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2767370" y="4147540"/>
            <a:ext cx="5105400" cy="970739"/>
          </a:xfrm>
          <a:prstGeom prst="wedgeRoundRectCallout">
            <a:avLst>
              <a:gd name="adj1" fmla="val -65237"/>
              <a:gd name="adj2" fmla="val -16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int.Parse(…)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гръмне, ще се изпълни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catch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блокът</a:t>
            </a:r>
            <a:endParaRPr lang="bg-BG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167735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10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765" y="1943131"/>
            <a:ext cx="1871647" cy="1460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259" y="4381293"/>
            <a:ext cx="1225554" cy="1220032"/>
          </a:xfrm>
          <a:prstGeom prst="rect">
            <a:avLst/>
          </a:prstGeom>
        </p:spPr>
      </p:pic>
      <p:cxnSp>
        <p:nvCxnSpPr>
          <p:cNvPr id="8" name="Право съединение 7"/>
          <p:cNvCxnSpPr/>
          <p:nvPr/>
        </p:nvCxnSpPr>
        <p:spPr>
          <a:xfrm>
            <a:off x="379412" y="228600"/>
            <a:ext cx="11734800" cy="649287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аво съединение 9"/>
          <p:cNvCxnSpPr/>
          <p:nvPr/>
        </p:nvCxnSpPr>
        <p:spPr>
          <a:xfrm flipH="1">
            <a:off x="188815" y="40341"/>
            <a:ext cx="11925397" cy="66811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кръглен правоъгълник 10"/>
          <p:cNvSpPr/>
          <p:nvPr/>
        </p:nvSpPr>
        <p:spPr>
          <a:xfrm>
            <a:off x="2894012" y="1600200"/>
            <a:ext cx="6248400" cy="3733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800" dirty="0"/>
              <a:t>Чака се до второ нареждане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8763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4" y="5427800"/>
            <a:ext cx="10363198" cy="820600"/>
          </a:xfrm>
        </p:spPr>
        <p:txBody>
          <a:bodyPr/>
          <a:lstStyle/>
          <a:p>
            <a:r>
              <a:rPr lang="bg-BG" dirty="0"/>
              <a:t>Задачи с цикли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884612" y="1236800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/>
                <a:t>цикли</a:t>
              </a:r>
              <a:endParaRPr lang="en-US" sz="4800" b="1" dirty="0"/>
            </a:p>
          </p:txBody>
        </p:sp>
      </p:grpSp>
      <p:pic>
        <p:nvPicPr>
          <p:cNvPr id="2052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273335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837612" y="1693951"/>
            <a:ext cx="2359356" cy="2816596"/>
            <a:chOff x="8837612" y="1693951"/>
            <a:chExt cx="2359356" cy="28165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054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6225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/>
              <a:t>Числата на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Фибоначи</a:t>
            </a:r>
            <a:r>
              <a:rPr lang="bg-BG" dirty="0"/>
              <a:t> са следните: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34</a:t>
            </a:r>
            <a:r>
              <a:rPr lang="en-US" dirty="0"/>
              <a:t>, …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0</a:t>
            </a:r>
            <a:r>
              <a:rPr lang="en-US" noProof="1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1</a:t>
            </a:r>
            <a:r>
              <a:rPr lang="en-US" noProof="1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n</a:t>
            </a:r>
            <a:r>
              <a:rPr lang="en-US" noProof="1"/>
              <a:t> = F</a:t>
            </a:r>
            <a:r>
              <a:rPr lang="en-US" sz="3600" baseline="-25000" noProof="1"/>
              <a:t>n-1</a:t>
            </a:r>
            <a:r>
              <a:rPr lang="en-US" noProof="1"/>
              <a:t> + F</a:t>
            </a:r>
            <a:r>
              <a:rPr lang="en-US" sz="3600" baseline="-25000" noProof="1"/>
              <a:t>n-2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 на Фибоначи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111" y="3781520"/>
            <a:ext cx="3973301" cy="231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>
                <a:solidFill>
                  <a:prstClr val="white"/>
                </a:solidFill>
              </a:rPr>
              <a:t>Пример: </a:t>
            </a:r>
            <a:r>
              <a:rPr lang="en-US" sz="3200" dirty="0">
                <a:solidFill>
                  <a:prstClr val="white"/>
                </a:solidFill>
              </a:rPr>
              <a:t>F(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>
                <a:solidFill>
                  <a:prstClr val="white"/>
                </a:solidFill>
              </a:rPr>
              <a:t>) 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987</a:t>
            </a:r>
            <a:endParaRPr lang="bg-BG" sz="3200" dirty="0">
              <a:solidFill>
                <a:schemeClr val="tx2">
                  <a:lumMod val="75000"/>
                </a:schemeClr>
              </a:solidFill>
            </a:endParaRPr>
          </a:p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>
                <a:solidFill>
                  <a:prstClr val="white"/>
                </a:solidFill>
              </a:rPr>
              <a:t>Да се въведе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>
                <a:solidFill>
                  <a:prstClr val="white"/>
                </a:solidFill>
              </a:rPr>
              <a:t> </a:t>
            </a:r>
            <a:r>
              <a:rPr lang="bg-BG" sz="3200" dirty="0">
                <a:solidFill>
                  <a:prstClr val="white"/>
                </a:solidFill>
              </a:rPr>
              <a:t>и да се пресметна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>
                <a:solidFill>
                  <a:prstClr val="white"/>
                </a:solidFill>
              </a:rPr>
              <a:t>-</a:t>
            </a:r>
            <a:r>
              <a:rPr lang="bg-BG" sz="3200" dirty="0">
                <a:solidFill>
                  <a:prstClr val="white"/>
                </a:solidFill>
              </a:rPr>
              <a:t>тото число на Фибоначи</a:t>
            </a: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432413" y="2006394"/>
            <a:ext cx="7148399" cy="40134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n; cin &gt;&gt; n;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f0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f1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n-1; i++)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fNext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f0 = f1;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f1 = fNext;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cout &lt;&lt; f1 &lt;&lt; endl;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1722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judge.softuni.bg/Contests/Practice/Index/534#9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218" name="Picture 2" descr="https://encrypted-tbn2.gstatic.com/images?q=tbn:ANd9GcSpmKhMIjTyWTCKux2Zb70JWS-gvL6dYvJP1g1lPVZSD0oG4us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370" y="3885126"/>
            <a:ext cx="1654374" cy="189071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07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 пирамида </a:t>
            </a:r>
            <a:r>
              <a:rPr lang="bg-BG" dirty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Пирамида от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7710" y="3301019"/>
            <a:ext cx="144779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77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7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3592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27100" y="3301019"/>
            <a:ext cx="2020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527100" y="2031620"/>
            <a:ext cx="2020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63850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72404" y="3301019"/>
            <a:ext cx="2017799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872405" y="2031620"/>
            <a:ext cx="201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728902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211117" y="3301019"/>
            <a:ext cx="3146783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13 14 15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11118" y="2031620"/>
            <a:ext cx="314678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62231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760412" y="611914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judge.softuni.bg/Contests/Practice/Index/534#</a:t>
            </a:r>
            <a:r>
              <a:rPr lang="bg-BG" dirty="0" smtClean="0">
                <a:hlinkClick r:id="rId2"/>
              </a:rPr>
              <a:t>2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616" y="3417557"/>
            <a:ext cx="1042506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3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Пирамида от 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52137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n; cin &gt;&gt;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row = 1; row &lt;= n; row++)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col = 1; col &lt;= row; col++)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(col &gt; 1) cout &lt;&lt; "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cout &lt;&lt; num;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num 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(num &gt; n)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cout &lt;&lt; endl;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&gt; n)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066212" y="3701589"/>
            <a:ext cx="2020800" cy="23944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pic>
        <p:nvPicPr>
          <p:cNvPr id="7" name="Picture 4" descr="http://findicons.com/files/icons/2625/google_plus_interface_icons/128/pyram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012" y="1549728"/>
            <a:ext cx="1789200" cy="17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53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 таблица </a:t>
            </a:r>
            <a:r>
              <a:rPr lang="bg-BG" dirty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Таблица с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26110" y="3301019"/>
            <a:ext cx="144779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261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7" name="Down Arrow 6"/>
          <p:cNvSpPr/>
          <p:nvPr/>
        </p:nvSpPr>
        <p:spPr>
          <a:xfrm>
            <a:off x="37976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965500" y="3301019"/>
            <a:ext cx="22437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65500" y="2031620"/>
            <a:ext cx="224371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88234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0805" y="3301019"/>
            <a:ext cx="185040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10805" y="2031620"/>
            <a:ext cx="1850407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608360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https://judge.softuni.bg/Contests/Practice/Index/156#</a:t>
            </a:r>
            <a:r>
              <a:rPr lang="bg-BG" dirty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141412" y="3301019"/>
            <a:ext cx="1447801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141412" y="2031620"/>
            <a:ext cx="144780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41" name="Down Arrow 40"/>
          <p:cNvSpPr/>
          <p:nvPr/>
        </p:nvSpPr>
        <p:spPr>
          <a:xfrm>
            <a:off x="1712911" y="2801095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pic>
        <p:nvPicPr>
          <p:cNvPr id="11266" name="Picture 2" descr="https://revelsystems.com/wp-content/uploads/2013/07/pos-feat-matrix-inventory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3" y="4615292"/>
            <a:ext cx="1607350" cy="160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6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Таблица с 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n; cin &gt;&gt;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row = 0; row &lt; n;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col = 0; col &lt; n; col++)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int num = row + col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(num &gt; n) num = 2 * n - num;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cout &lt;&lt; num &lt;&lt; "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cout &lt;&lt; endl;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prstClr val="white"/>
                </a:solidFill>
                <a:hlinkClick r:id="rId2"/>
              </a:rPr>
              <a:t>judge.softuni.bg/Contests/Practice/Index/534#</a:t>
            </a:r>
            <a:r>
              <a:rPr lang="en-US" dirty="0" smtClean="0">
                <a:solidFill>
                  <a:prstClr val="white"/>
                </a:solidFill>
                <a:hlinkClick r:id="rId2"/>
              </a:rPr>
              <a:t>6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43221" y="3210866"/>
            <a:ext cx="21675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347412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80637"/>
            <a:ext cx="10363200" cy="820600"/>
          </a:xfrm>
        </p:spPr>
        <p:txBody>
          <a:bodyPr/>
          <a:lstStyle/>
          <a:p>
            <a:r>
              <a:rPr lang="bg-BG"/>
              <a:t>Цикли </a:t>
            </a:r>
            <a:r>
              <a:rPr lang="bg-BG" dirty="0"/>
              <a:t>със стъпка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472"/>
            <a:ext cx="10363200" cy="719034"/>
          </a:xfrm>
        </p:spPr>
        <p:txBody>
          <a:bodyPr/>
          <a:lstStyle/>
          <a:p>
            <a:r>
              <a:rPr lang="bg-BG" dirty="0"/>
              <a:t>Работа с по-сложни </a:t>
            </a:r>
            <a:r>
              <a:rPr lang="en-US" b="1" dirty="0">
                <a:latin typeface="Consolas" panose="020B0609020204030204" pitchFamily="49" charset="0"/>
              </a:rPr>
              <a:t>for</a:t>
            </a:r>
            <a:r>
              <a:rPr lang="en-US" dirty="0"/>
              <a:t>-</a:t>
            </a:r>
            <a:r>
              <a:rPr lang="bg-BG" dirty="0"/>
              <a:t>цикли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65212" y="990600"/>
            <a:ext cx="3921940" cy="3389149"/>
            <a:chOff x="7558418" y="2819400"/>
            <a:chExt cx="3921940" cy="3389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12" y="1638642"/>
            <a:ext cx="2688569" cy="2688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911" y="1504518"/>
            <a:ext cx="3859102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887533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/>
              <a:t>По-сложни задачи с цикли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84612" y="868896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7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/>
                <a:t>цикли</a:t>
              </a:r>
              <a:endParaRPr lang="en-US" sz="4800" b="1" dirty="0"/>
            </a:p>
          </p:txBody>
        </p:sp>
      </p:grpSp>
      <p:pic>
        <p:nvPicPr>
          <p:cNvPr id="19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905431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8837612" y="1326047"/>
            <a:ext cx="2359356" cy="2816596"/>
            <a:chOff x="8837612" y="1693951"/>
            <a:chExt cx="2359356" cy="281659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2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0938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Можем да ползваме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/>
              <a:t>-</a:t>
            </a:r>
            <a:r>
              <a:rPr lang="bg-BG" sz="3200" dirty="0"/>
              <a:t>цикли със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стъпка</a:t>
            </a:r>
            <a:r>
              <a:rPr lang="bg-BG" sz="3200" dirty="0"/>
              <a:t>:</a:t>
            </a:r>
            <a:endParaRPr lang="en-US" sz="3200" dirty="0"/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bg-BG" sz="3200" dirty="0"/>
              <a:t>Цикли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/>
              <a:t> </a:t>
            </a:r>
            <a:r>
              <a:rPr lang="bg-BG" sz="3200" dirty="0"/>
              <a:t>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sz="3200" dirty="0"/>
              <a:t>-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/>
              <a:t> </a:t>
            </a:r>
            <a:r>
              <a:rPr lang="bg-BG" sz="3200" dirty="0"/>
              <a:t>повтаря докато</a:t>
            </a:r>
            <a:br>
              <a:rPr lang="bg-BG" sz="3200" dirty="0"/>
            </a:br>
            <a:r>
              <a:rPr lang="bg-BG" sz="3200" dirty="0"/>
              <a:t>е в сила дадено условие: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779896"/>
            <a:ext cx="688563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cout &lt;&lt; i &lt;&lt; endl;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60412" y="4419600"/>
            <a:ext cx="6885636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cout &lt;&lt;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num++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 по-сложни цикли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https://softuni.bg/courses/programming-basics/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87552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/>
              <a:t>Благодарности</a:t>
            </a:r>
            <a:r>
              <a:rPr lang="en-US" sz="2400" dirty="0"/>
              <a:t>: </a:t>
            </a:r>
            <a:r>
              <a:rPr lang="bg-BG" sz="2400" dirty="0"/>
              <a:t>настоящият материал може да съдържа части от следните източници</a:t>
            </a:r>
            <a:endParaRPr lang="en-US" sz="2400" dirty="0"/>
          </a:p>
          <a:p>
            <a:pPr lvl="1"/>
            <a:r>
              <a:rPr lang="bg-BG" sz="2000" dirty="0"/>
              <a:t>Книга </a:t>
            </a:r>
            <a:r>
              <a:rPr lang="en-US" sz="2000" dirty="0"/>
              <a:t>"</a:t>
            </a:r>
            <a:r>
              <a:rPr lang="bg-BG" sz="2000" dirty="0">
                <a:hlinkClick r:id="rId4"/>
              </a:rPr>
              <a:t>Основи на програмирането със </a:t>
            </a:r>
            <a:r>
              <a:rPr lang="en-US" sz="2000" dirty="0">
                <a:hlinkClick r:id="rId4"/>
              </a:rPr>
              <a:t>C#"</a:t>
            </a:r>
            <a:r>
              <a:rPr lang="bg-BG" sz="2000" dirty="0"/>
              <a:t> от Светлин Наков и колектив с лиценз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CC-BY-SA</a:t>
            </a:r>
            <a:endParaRPr lang="bg-BG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51721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/>
              <a:t>Безплатни обучения в </a:t>
            </a:r>
            <a:r>
              <a:rPr lang="bg-BG" noProof="1"/>
              <a:t>СофтУни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 </a:t>
            </a:r>
            <a:r>
              <a:rPr lang="en-US" sz="3200" dirty="0"/>
              <a:t>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</a:t>
            </a:r>
            <a:r>
              <a:rPr lang="bg-BG" dirty="0"/>
              <a:t> </a:t>
            </a:r>
            <a:r>
              <a:rPr lang="en-US" dirty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</a:t>
            </a:r>
            <a:r>
              <a:rPr lang="en-US" dirty="0"/>
              <a:t>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 форуми</a:t>
            </a:r>
            <a:r>
              <a:rPr lang="en-US" noProof="1"/>
              <a:t>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412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4" tooltip="Software University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297616" y="3443735"/>
            <a:ext cx="1033816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/>
              <a:t> до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</a:t>
            </a:r>
            <a:r>
              <a:rPr lang="bg-BG" dirty="0"/>
              <a:t>със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100: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bg-BG" dirty="0"/>
              <a:t>, …,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94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97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100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</a:t>
            </a:r>
            <a:r>
              <a:rPr lang="en-US" dirty="0"/>
              <a:t>1 </a:t>
            </a:r>
            <a:r>
              <a:rPr lang="bg-BG" dirty="0"/>
              <a:t>до</a:t>
            </a:r>
            <a:r>
              <a:rPr lang="en-US" dirty="0"/>
              <a:t> N </a:t>
            </a:r>
            <a:r>
              <a:rPr lang="bg-BG" dirty="0"/>
              <a:t>през 3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n; cin &gt;&gt; n;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cout &lt;&lt; i &lt;&lt; endl;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73824" y="4129982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Задаване на стъпка</a:t>
            </a:r>
          </a:p>
        </p:txBody>
      </p:sp>
      <p:sp>
        <p:nvSpPr>
          <p:cNvPr id="8" name="Rectangle 7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judge.softuni.bg/Contests/Practice/Index/534#11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190" y="3048000"/>
            <a:ext cx="1279211" cy="127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88000" y="3443734"/>
            <a:ext cx="1481307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/>
              <a:t> до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</a:t>
            </a:r>
            <a:r>
              <a:rPr lang="bg-BG" dirty="0"/>
              <a:t>в обратен ред</a:t>
            </a:r>
            <a:r>
              <a:rPr lang="en-US" dirty="0"/>
              <a:t> (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-1</a:t>
            </a:r>
            <a:r>
              <a:rPr lang="bg-BG" dirty="0"/>
              <a:t>)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100: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99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98</a:t>
            </a:r>
            <a:r>
              <a:rPr lang="bg-BG" dirty="0"/>
              <a:t>, …,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</a:t>
            </a:r>
            <a:r>
              <a:rPr lang="en-US" dirty="0"/>
              <a:t>N</a:t>
            </a:r>
            <a:r>
              <a:rPr lang="bg-BG" dirty="0"/>
              <a:t> до 1 в обратен ред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97616" y="3443735"/>
            <a:ext cx="1033816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n; cin &gt;&gt; n;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&gt;= 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-=1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cout &lt;&lt; i &lt;&lt; endl;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585312" y="3456613"/>
            <a:ext cx="2362200" cy="1070309"/>
          </a:xfrm>
          <a:prstGeom prst="wedgeRoundRectCallout">
            <a:avLst>
              <a:gd name="adj1" fmla="val -104930"/>
              <a:gd name="adj2" fmla="val -283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Отрицателна стъпка: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-1</a:t>
            </a: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judge.softuni.bg/Contests/Practice/Index/534#</a:t>
            </a:r>
            <a:r>
              <a:rPr lang="bg-BG" dirty="0" smtClean="0">
                <a:hlinkClick r:id="rId2"/>
              </a:rPr>
              <a:t>1</a:t>
            </a:r>
            <a:r>
              <a:rPr lang="en-US" dirty="0" smtClean="0">
                <a:hlinkClick r:id="rId2"/>
              </a:rPr>
              <a:t>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323012" y="4142923"/>
            <a:ext cx="1872836" cy="1419677"/>
          </a:xfrm>
          <a:prstGeom prst="wedgeRoundRectCallout">
            <a:avLst>
              <a:gd name="adj1" fmla="val -90930"/>
              <a:gd name="adj2" fmla="val -717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Обърнато условие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b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 &gt;=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279" y="4950102"/>
            <a:ext cx="2691113" cy="685872"/>
          </a:xfrm>
          <a:prstGeom prst="roundRect">
            <a:avLst>
              <a:gd name="adj" fmla="val 7278"/>
            </a:avLst>
          </a:prstGeom>
        </p:spPr>
      </p:pic>
    </p:spTree>
    <p:extLst>
      <p:ext uri="{BB962C8B-B14F-4D97-AF65-F5344CB8AC3E}">
        <p14:creationId xmlns:p14="http://schemas.microsoft.com/office/powerpoint/2010/main" val="247405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/>
              <a:t> до</a:t>
            </a:r>
            <a:r>
              <a:rPr lang="en-US" dirty="0"/>
              <a:t>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10: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32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128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512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1024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1 до </a:t>
            </a:r>
            <a:r>
              <a:rPr lang="en-US" dirty="0"/>
              <a:t>2</a:t>
            </a:r>
            <a:r>
              <a:rPr lang="en-US" baseline="30000" dirty="0"/>
              <a:t>n</a:t>
            </a:r>
            <a:r>
              <a:rPr lang="bg-BG" dirty="0"/>
              <a:t> с </a:t>
            </a:r>
            <a:r>
              <a:rPr lang="en-US" dirty="0"/>
              <a:t>for-</a:t>
            </a:r>
            <a:r>
              <a:rPr lang="bg-BG" dirty="0"/>
              <a:t>цикъл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31113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cout &lt;&lt; num &lt;&lt; endl;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2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judge.softuni.bg/Contests/Practice/Index/534#10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623" y="2977478"/>
            <a:ext cx="2610674" cy="2598001"/>
          </a:xfrm>
          <a:prstGeom prst="roundRect">
            <a:avLst>
              <a:gd name="adj" fmla="val 1795"/>
            </a:avLst>
          </a:prstGeom>
        </p:spPr>
      </p:pic>
    </p:spTree>
    <p:extLst>
      <p:ext uri="{BB962C8B-B14F-4D97-AF65-F5344CB8AC3E}">
        <p14:creationId xmlns:p14="http://schemas.microsoft.com/office/powerpoint/2010/main" val="1683109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955660" y="3247725"/>
            <a:ext cx="963304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четните степени на 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до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/>
              <a:t>: 2</a:t>
            </a:r>
            <a:r>
              <a:rPr lang="bg-BG" baseline="30000" dirty="0"/>
              <a:t>0</a:t>
            </a:r>
            <a:r>
              <a:rPr lang="bg-BG" dirty="0"/>
              <a:t>, 2</a:t>
            </a:r>
            <a:r>
              <a:rPr lang="bg-BG" baseline="30000" dirty="0"/>
              <a:t>2</a:t>
            </a:r>
            <a:r>
              <a:rPr lang="bg-BG" dirty="0"/>
              <a:t>, 2</a:t>
            </a:r>
            <a:r>
              <a:rPr lang="bg-BG" baseline="30000" dirty="0"/>
              <a:t>4</a:t>
            </a:r>
            <a:r>
              <a:rPr lang="bg-BG" dirty="0"/>
              <a:t>, 2</a:t>
            </a:r>
            <a:r>
              <a:rPr lang="bg-BG" baseline="30000" dirty="0"/>
              <a:t>8</a:t>
            </a:r>
            <a:r>
              <a:rPr lang="bg-BG" dirty="0"/>
              <a:t>, …, 2</a:t>
            </a:r>
            <a:r>
              <a:rPr lang="en-US" baseline="30000" dirty="0"/>
              <a:t>n</a:t>
            </a:r>
            <a:endParaRPr lang="bg-BG" baseline="30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10: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1024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Четни степени на 2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31113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i+=2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cout &lt;&lt; num &lt;&lt; endl;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2 * 2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judge.softuni.bg/Contests/Practice/Index/534#10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045516" y="3933972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Ползваме стъпка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5890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970600"/>
            <a:ext cx="10972798" cy="820600"/>
          </a:xfrm>
        </p:spPr>
        <p:txBody>
          <a:bodyPr/>
          <a:lstStyle/>
          <a:p>
            <a:r>
              <a:rPr lang="en-US" dirty="0"/>
              <a:t>While </a:t>
            </a:r>
            <a:r>
              <a:rPr lang="bg-BG" dirty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/>
              <a:t>Повторение докато е в сила дадено условие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4875212" y="381000"/>
            <a:ext cx="3505200" cy="4229258"/>
            <a:chOff x="4523568" y="457200"/>
            <a:chExt cx="3505200" cy="4229258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666568" y="457200"/>
              <a:ext cx="0" cy="6096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Decision 9"/>
            <p:cNvSpPr/>
            <p:nvPr/>
          </p:nvSpPr>
          <p:spPr>
            <a:xfrm>
              <a:off x="4523568" y="1037211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44610" y="1564474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666568" y="2362200"/>
              <a:ext cx="0" cy="9173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523568" y="3267088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4620" y="3474436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Elbow Connector 17"/>
            <p:cNvCxnSpPr>
              <a:stCxn id="15" idx="2"/>
              <a:endCxn id="10" idx="1"/>
            </p:cNvCxnSpPr>
            <p:nvPr/>
          </p:nvCxnSpPr>
          <p:spPr>
            <a:xfrm rot="5400000" flipH="1">
              <a:off x="3913968" y="2441398"/>
              <a:ext cx="2362200" cy="1143000"/>
            </a:xfrm>
            <a:prstGeom prst="bentConnector4">
              <a:avLst>
                <a:gd name="adj1" fmla="val -18343"/>
                <a:gd name="adj2" fmla="val 167761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/>
            <p:nvPr/>
          </p:nvCxnSpPr>
          <p:spPr>
            <a:xfrm rot="16200000" flipH="1">
              <a:off x="5771982" y="2763828"/>
              <a:ext cx="2854661" cy="990600"/>
            </a:xfrm>
            <a:prstGeom prst="bentConnector3">
              <a:avLst>
                <a:gd name="adj1" fmla="val 279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789612" y="2590800"/>
              <a:ext cx="986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/>
                <a:t>вярно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18153" y="1296349"/>
              <a:ext cx="1310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/>
                <a:t>невярно</a:t>
              </a:r>
              <a:endParaRPr lang="en-US" b="1" dirty="0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84" y="2461113"/>
            <a:ext cx="2123128" cy="1600272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717957" y="1826084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691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200" dirty="0"/>
              <a:t>Да се отпечатат всички числа </a:t>
            </a:r>
            <a:r>
              <a:rPr lang="en-US" sz="3200" dirty="0"/>
              <a:t>≤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/>
              <a:t> от редицата: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31</a:t>
            </a:r>
            <a:r>
              <a:rPr lang="en-US" sz="3200" dirty="0"/>
              <a:t>, …</a:t>
            </a:r>
          </a:p>
          <a:p>
            <a:pPr lvl="1"/>
            <a:r>
              <a:rPr lang="bg-BG" sz="3000" dirty="0"/>
              <a:t>Всяко следващо число = предишно число * 2 + 1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Редица числа 2</a:t>
            </a:r>
            <a:r>
              <a:rPr lang="en-US" dirty="0"/>
              <a:t>k</a:t>
            </a:r>
            <a:r>
              <a:rPr lang="bg-BG" dirty="0"/>
              <a:t>+1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618096"/>
            <a:ext cx="10363200" cy="31113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cout &lt;&lt; num &lt;&lt; endl;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judge.softuni.bg/Contests/Practice/Index/534#4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332412" y="2848883"/>
            <a:ext cx="4191000" cy="1171428"/>
          </a:xfrm>
          <a:prstGeom prst="wedgeRoundRectCallout">
            <a:avLst>
              <a:gd name="adj1" fmla="val -70134"/>
              <a:gd name="adj2" fmla="val -16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Повтаряй докато е в сила условието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/>
              <a:t>≤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89812" y="4977825"/>
            <a:ext cx="3685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1, 3, 7, 15, 31, 63, …</a:t>
            </a:r>
          </a:p>
        </p:txBody>
      </p:sp>
    </p:spTree>
    <p:extLst>
      <p:ext uri="{BB962C8B-B14F-4D97-AF65-F5344CB8AC3E}">
        <p14:creationId xmlns:p14="http://schemas.microsoft.com/office/powerpoint/2010/main" val="16040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2276</Words>
  <Application>Microsoft Office PowerPoint</Application>
  <PresentationFormat>Custom</PresentationFormat>
  <Paragraphs>400</Paragraphs>
  <Slides>34</Slides>
  <Notes>6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SoftUni 16x9</vt:lpstr>
      <vt:lpstr>Работа с по-сложни цикли</vt:lpstr>
      <vt:lpstr>Съдържание</vt:lpstr>
      <vt:lpstr>Цикли със стъпка</vt:lpstr>
      <vt:lpstr>Числата от 1 до N през 3</vt:lpstr>
      <vt:lpstr>Числата от N до 1 в обратен ред</vt:lpstr>
      <vt:lpstr>Числата от 1 до 2n с for-цикъл</vt:lpstr>
      <vt:lpstr>Четни степени на 2</vt:lpstr>
      <vt:lpstr>While цикъл</vt:lpstr>
      <vt:lpstr>Редица числа 2k+1</vt:lpstr>
      <vt:lpstr>Число в диапазона [1…100]</vt:lpstr>
      <vt:lpstr>PowerPoint Presentation</vt:lpstr>
      <vt:lpstr>Най-голям общ делител (НОД)</vt:lpstr>
      <vt:lpstr>Най-голям общ делител (НОД)</vt:lpstr>
      <vt:lpstr>Алгоритъм на Евклид за НОД</vt:lpstr>
      <vt:lpstr>Do…While цикъл</vt:lpstr>
      <vt:lpstr>Изчисляване на факториел</vt:lpstr>
      <vt:lpstr>Сумиране на цифрите на число</vt:lpstr>
      <vt:lpstr>Безкрайни цикли и оператор break</vt:lpstr>
      <vt:lpstr>Безкраен цикъл</vt:lpstr>
      <vt:lpstr>Прости числа</vt:lpstr>
      <vt:lpstr>Проверка за просто число. Оператор break</vt:lpstr>
      <vt:lpstr>Оператор break в безкраен цикъл</vt:lpstr>
      <vt:lpstr>Справяне с грешни числа: try … catch</vt:lpstr>
      <vt:lpstr>Задачи с цикли</vt:lpstr>
      <vt:lpstr>Числа на Фибоначи</vt:lpstr>
      <vt:lpstr>Пирамида от числа</vt:lpstr>
      <vt:lpstr>Пирамида от числа – решение</vt:lpstr>
      <vt:lpstr>Таблица с числа</vt:lpstr>
      <vt:lpstr>Таблица с числа – решение</vt:lpstr>
      <vt:lpstr>PowerPoint Presentation</vt:lpstr>
      <vt:lpstr>Какво научихме днес?</vt:lpstr>
      <vt:lpstr>Работа с по-сложни цикли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2017-05-17T18:29:45Z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